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36" y="-1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6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8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0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31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0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65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3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9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1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08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10915-B894-44AE-B472-6E4C1D33082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943F-4D3F-4817-9413-6E3E7227A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80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Прямоугольник: скругленные углы 1039">
            <a:extLst>
              <a:ext uri="{FF2B5EF4-FFF2-40B4-BE49-F238E27FC236}">
                <a16:creationId xmlns:a16="http://schemas.microsoft.com/office/drawing/2014/main" id="{3F053D99-370A-4A34-9DA1-FD60C89163FE}"/>
              </a:ext>
            </a:extLst>
          </p:cNvPr>
          <p:cNvSpPr/>
          <p:nvPr/>
        </p:nvSpPr>
        <p:spPr>
          <a:xfrm>
            <a:off x="142562" y="25448021"/>
            <a:ext cx="21098500" cy="4592911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Прямоугольник: скругленные углы 1031">
            <a:extLst>
              <a:ext uri="{FF2B5EF4-FFF2-40B4-BE49-F238E27FC236}">
                <a16:creationId xmlns:a16="http://schemas.microsoft.com/office/drawing/2014/main" id="{332A3D77-965D-4775-ADBF-9EA3AD8F75F3}"/>
              </a:ext>
            </a:extLst>
          </p:cNvPr>
          <p:cNvSpPr/>
          <p:nvPr/>
        </p:nvSpPr>
        <p:spPr>
          <a:xfrm>
            <a:off x="10853009" y="3934709"/>
            <a:ext cx="10353509" cy="21184202"/>
          </a:xfrm>
          <a:prstGeom prst="roundRect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F26D35-4CEE-40B7-9796-C61870E4A5A7}"/>
              </a:ext>
            </a:extLst>
          </p:cNvPr>
          <p:cNvSpPr txBox="1"/>
          <p:nvPr/>
        </p:nvSpPr>
        <p:spPr>
          <a:xfrm>
            <a:off x="3132764" y="278435"/>
            <a:ext cx="174878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Исследование особенностей микроструктуры границы СОЕДИНЕНИЯ АМГ6–08Х18Н10Т с промежуточным слоем из ВТ1-0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24F0C6-8870-4665-8DF7-9CF62537D6ED}"/>
              </a:ext>
            </a:extLst>
          </p:cNvPr>
          <p:cNvSpPr txBox="1"/>
          <p:nvPr/>
        </p:nvSpPr>
        <p:spPr>
          <a:xfrm>
            <a:off x="2563645" y="1585915"/>
            <a:ext cx="18626138" cy="2369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u="sng" cap="all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НИЁЗБЕКОВ Н. Н</a:t>
            </a:r>
            <a:r>
              <a:rPr lang="ru-RU" sz="3200" cap="all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., САЙКОВ И. В., МАЛАХОВ А. Ю., ДЕНИСОВ И. В.</a:t>
            </a:r>
            <a:endParaRPr lang="ru-RU" sz="32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Институт структурной макрокинетики и проблем материаловедения им. А.Г. Мержанова Российской академии наук, г. Черноголовка, РФ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Эл почта: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nemat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199595@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mail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ru</a:t>
            </a:r>
            <a:endParaRPr lang="ru-RU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3B77471-6782-469C-B412-FB5F0EF69D89}"/>
              </a:ext>
            </a:extLst>
          </p:cNvPr>
          <p:cNvSpPr/>
          <p:nvPr/>
        </p:nvSpPr>
        <p:spPr>
          <a:xfrm>
            <a:off x="142563" y="3937734"/>
            <a:ext cx="10642436" cy="9898681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Биметаллические материалы, состоящие из алюминиево-магниевого сплава АМг6 и стали широко применяются при производстве различных биметаллических переходников (БП) для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палубных надстроек в судостроении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криогенного оборудования,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токоподводов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электролизерах и др. [1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,2</a:t>
            </a:r>
            <a:r>
              <a:rPr lang="ru-RU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Благодаря сочетанию высокой коррозионной стойкости, удельной прочности, жёсткости и низкого удельного веса, использование БП позволяет снижать вес конструкции. Основной проблемой при производстве и эксплуатации БП является образование хрупких интерметаллических фаз на границе соединения в процессе сварки. Это может привести к снижению механических свойства переходника. Таким образом, получение БП с прочным сцеплением слоев при минимальном количестве интерметаллических фаз на границе соединения является актуальной задачей современного материаловедения.</a:t>
            </a:r>
          </a:p>
          <a:p>
            <a:pPr indent="450215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Целью работы было исследование влияние промежуточного слоя из титана ВТ1-0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микроструктуру и свойства границы соединения, полученного сваркой взрывом (СВ) биметаллического материала АМг6 – 08Х18Н10Т и определить эффективность использования промежуточного слоя из титана в качестве барьера для диффузии алюминия в стальной слой</a:t>
            </a:r>
            <a:endParaRPr lang="ru-RU" sz="2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D985B5D-6CA7-4B00-98FC-D8FF073BA7A7}"/>
              </a:ext>
            </a:extLst>
          </p:cNvPr>
          <p:cNvSpPr txBox="1"/>
          <p:nvPr/>
        </p:nvSpPr>
        <p:spPr>
          <a:xfrm>
            <a:off x="10987101" y="3925808"/>
            <a:ext cx="10202682" cy="7263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 обсуждения</a:t>
            </a:r>
          </a:p>
          <a:p>
            <a:pPr algn="just">
              <a:lnSpc>
                <a:spcPct val="11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рисунке 2 представлена микроструктура границы соединения АМг6–ВТ1-0–08Х18Н10Т. Граница соединения между ВТ1-0 и 08Х18Н10Т имеет волновую форму с амплитудой 24,1 мкм и длиной 225 мкм на начальном участке. На конечном участке амплитуда и длина волны составили 27,7 мкм и 300 мкм соответственно. Как видно по мере удаления от начала точки инициирования параметры волн возрастают. Граница соединения между АМг6 и ВТ1-0 имеет прямолинейный профиль.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границе  АМг6–ВТ1-0 были обнаружены оплавленные зоны с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микротвердостью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286–330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Средняя толщина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оплава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составила 23,3 мкм. ЭДС анализ показал, что эти зоны в основном состоят из алюминия (75-80 %), а титан присутствует в виде раздробленных частиц. Содержание титана в оплавленных зонах не превышает 22 атомных процентов.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6FE31E-8BAF-4AD6-BC8E-9CD8EBF2EFF0}"/>
              </a:ext>
            </a:extLst>
          </p:cNvPr>
          <p:cNvSpPr txBox="1"/>
          <p:nvPr/>
        </p:nvSpPr>
        <p:spPr>
          <a:xfrm>
            <a:off x="10956576" y="16715003"/>
            <a:ext cx="1020268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Результаты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механических испытаний на отрыв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после сварки взрывом и приведены на рисунке 3. </a:t>
            </a:r>
          </a:p>
        </p:txBody>
      </p:sp>
      <p:sp>
        <p:nvSpPr>
          <p:cNvPr id="1031" name="Прямоугольник: скругленные углы 1030">
            <a:extLst>
              <a:ext uri="{FF2B5EF4-FFF2-40B4-BE49-F238E27FC236}">
                <a16:creationId xmlns:a16="http://schemas.microsoft.com/office/drawing/2014/main" id="{304F53DA-B6B3-4ED3-83CB-8A7DD8E25D34}"/>
              </a:ext>
            </a:extLst>
          </p:cNvPr>
          <p:cNvSpPr/>
          <p:nvPr/>
        </p:nvSpPr>
        <p:spPr>
          <a:xfrm>
            <a:off x="142564" y="13878612"/>
            <a:ext cx="10642435" cy="1124332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33" name="Группа 1032">
            <a:extLst>
              <a:ext uri="{FF2B5EF4-FFF2-40B4-BE49-F238E27FC236}">
                <a16:creationId xmlns:a16="http://schemas.microsoft.com/office/drawing/2014/main" id="{F469EEB2-F27E-4899-B023-4589235E8E54}"/>
              </a:ext>
            </a:extLst>
          </p:cNvPr>
          <p:cNvGrpSpPr/>
          <p:nvPr/>
        </p:nvGrpSpPr>
        <p:grpSpPr>
          <a:xfrm>
            <a:off x="196340" y="13973875"/>
            <a:ext cx="10588659" cy="10892429"/>
            <a:chOff x="536051" y="17785135"/>
            <a:chExt cx="10502687" cy="1081561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44B9ADC-5B63-4F20-958F-A53DDAE7FC09}"/>
                </a:ext>
              </a:extLst>
            </p:cNvPr>
            <p:cNvSpPr txBox="1"/>
            <p:nvPr/>
          </p:nvSpPr>
          <p:spPr>
            <a:xfrm>
              <a:off x="611605" y="17785135"/>
              <a:ext cx="10298233" cy="30777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indent="457200" algn="ctr">
                <a:spcAft>
                  <a:spcPts val="600"/>
                </a:spcAft>
              </a:pPr>
              <a:r>
                <a:rPr lang="ru-RU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Материалы и методика исследовании</a:t>
              </a:r>
            </a:p>
            <a:p>
              <a:pPr indent="457200" algn="just">
                <a:lnSpc>
                  <a:spcPct val="115000"/>
                </a:lnSpc>
              </a:pP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эксперимента по СВ были использованы: алюминиево-магниевый сплав АМг6 (10×200×300 мм), титан ВТ1-0 (2×200×300 мм) и коррозионностойкая сталь 08Х18Н10Т (5×200×250 мм). Схема проведения эксперимента представлена на рисунке 1.</a:t>
              </a:r>
              <a:endParaRPr lang="ru-RU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104E3E7-E651-44E8-AF49-79F3FBBDEB41}"/>
                </a:ext>
              </a:extLst>
            </p:cNvPr>
            <p:cNvSpPr txBox="1"/>
            <p:nvPr/>
          </p:nvSpPr>
          <p:spPr>
            <a:xfrm>
              <a:off x="536051" y="25941978"/>
              <a:ext cx="10502687" cy="265877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Рисунок 1. Схема эксперимента: 1 – песчаная опора; 2 – подкладная стальная пластина;  3 – основная пластина; 4 – промежуточный слой; 5 –метаемая пластина; 6 – взрывчатое вещество; </a:t>
              </a:r>
              <a:r>
                <a:rPr lang="ru-RU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7 – забойка из песка; 8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 детонатор; 9 – опорные элементы; 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ru-RU" sz="2800" i="1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зазор между основной пластиной и промежуточным слоем; 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ru-RU" sz="2800" i="1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 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зазор между метаемой пластиной и промежуточным слоем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C04B67A2-D074-4ABB-B690-77D0367EE333}"/>
              </a:ext>
            </a:extLst>
          </p:cNvPr>
          <p:cNvSpPr txBox="1"/>
          <p:nvPr/>
        </p:nvSpPr>
        <p:spPr>
          <a:xfrm>
            <a:off x="301811" y="25430213"/>
            <a:ext cx="20857446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Выводы</a:t>
            </a: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На оснований исследований установлено, что р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ассчитанные режимы (скорость детонации взрывчатого вещества, скорость метания пластины, безразмерный параметр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зазор между пластинами) сварки взрывом позволили получить бездефектное соединение между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АМг6 и 08Х18Н10Т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промежуточный слой из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ВТ1-0. 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становлено, что использование прослойки из ВТ1-0 препятствует образованию хрупких интерметаллических фаз типа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FenAlm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 </a:t>
            </a:r>
          </a:p>
          <a:p>
            <a:pPr indent="18034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Korolev, M. &amp;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Kuzmin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&amp;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Kuzmin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Sergey &amp;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Lysak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(2021). Influence of high-velocity impact parameters on the structure and properties of the Vt1-0 + AMg5 joint.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Izvestia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Volgograd state technical university. 28-33. 10.35211/1990-5297-2021-4-251-28-33.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Carvalho G.H.S.F.L.,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Galvãoa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I., Mendes R.,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R.M.,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Loureiroa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Explosive welding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aluminium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stainless steel. Journal of Materials Processing Tech. 262 (2018) 340–349.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84BBC56-9218-423B-88E7-63FD9C0351FA}"/>
              </a:ext>
            </a:extLst>
          </p:cNvPr>
          <p:cNvSpPr txBox="1"/>
          <p:nvPr/>
        </p:nvSpPr>
        <p:spPr>
          <a:xfrm>
            <a:off x="10956576" y="22590395"/>
            <a:ext cx="10057500" cy="2427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Рисунок 3.  Диаграмма распределения прочности на отрыв по длине биметаллического листа </a:t>
            </a:r>
            <a:endParaRPr lang="ru-RU" sz="2800" dirty="0"/>
          </a:p>
          <a:p>
            <a:pPr algn="just">
              <a:lnSpc>
                <a:spcPct val="110000"/>
              </a:lnSpc>
            </a:pPr>
            <a:r>
              <a:rPr lang="ru-RU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Средняя прочность на отрыв биметаллического листа после СВ составила 105 МПа, а максимальная прочность 129 МПа соответственно. Все образцы имели хрупкий вид разрушения.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CFCD2CC-B570-4296-9FE6-E39F5C65A9DB}"/>
              </a:ext>
            </a:extLst>
          </p:cNvPr>
          <p:cNvSpPr txBox="1"/>
          <p:nvPr/>
        </p:nvSpPr>
        <p:spPr>
          <a:xfrm>
            <a:off x="325747" y="3895537"/>
            <a:ext cx="10510527" cy="1119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Введение </a:t>
            </a:r>
          </a:p>
          <a:p>
            <a:pPr algn="just">
              <a:lnSpc>
                <a:spcPct val="105000"/>
              </a:lnSpc>
              <a:spcAft>
                <a:spcPts val="600"/>
              </a:spcAft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46" name="Рисунок 1045">
            <a:extLst>
              <a:ext uri="{FF2B5EF4-FFF2-40B4-BE49-F238E27FC236}">
                <a16:creationId xmlns:a16="http://schemas.microsoft.com/office/drawing/2014/main" id="{218B7772-00E0-48BB-95A3-1334C54E0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80" y="-3012"/>
            <a:ext cx="2810262" cy="324917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89DB07F4-6EE6-43C4-8896-40BEEECE70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10275" r="4080" b="6721"/>
          <a:stretch/>
        </p:blipFill>
        <p:spPr>
          <a:xfrm>
            <a:off x="1936365" y="17307972"/>
            <a:ext cx="7054824" cy="4859577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59983A9E-677F-4FC7-933F-2771FF08FA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074" y="11148987"/>
            <a:ext cx="5023477" cy="496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71F9420A-CF09-4092-9A9B-ADE60F8996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37918" y="17769950"/>
            <a:ext cx="7434196" cy="475969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F05021F-5E75-4109-8E58-1410016F067D}"/>
              </a:ext>
            </a:extLst>
          </p:cNvPr>
          <p:cNvSpPr txBox="1"/>
          <p:nvPr/>
        </p:nvSpPr>
        <p:spPr>
          <a:xfrm>
            <a:off x="10414538" y="16142305"/>
            <a:ext cx="106965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исунок 2. Микроструктура границы соединения</a:t>
            </a:r>
          </a:p>
        </p:txBody>
      </p:sp>
    </p:spTree>
    <p:extLst>
      <p:ext uri="{BB962C8B-B14F-4D97-AF65-F5344CB8AC3E}">
        <p14:creationId xmlns:p14="http://schemas.microsoft.com/office/powerpoint/2010/main" val="3749678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680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Nemat</dc:creator>
  <cp:lastModifiedBy>Nemo N</cp:lastModifiedBy>
  <cp:revision>42</cp:revision>
  <dcterms:created xsi:type="dcterms:W3CDTF">2021-03-19T06:30:22Z</dcterms:created>
  <dcterms:modified xsi:type="dcterms:W3CDTF">2021-10-06T16:46:18Z</dcterms:modified>
</cp:coreProperties>
</file>